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85" r:id="rId5"/>
    <p:sldId id="316" r:id="rId6"/>
    <p:sldId id="278" r:id="rId7"/>
    <p:sldId id="294" r:id="rId8"/>
    <p:sldId id="295" r:id="rId9"/>
    <p:sldId id="288" r:id="rId10"/>
    <p:sldId id="292" r:id="rId11"/>
    <p:sldId id="291" r:id="rId12"/>
    <p:sldId id="290" r:id="rId13"/>
    <p:sldId id="289" r:id="rId14"/>
    <p:sldId id="296" r:id="rId15"/>
    <p:sldId id="306" r:id="rId16"/>
    <p:sldId id="307" r:id="rId17"/>
    <p:sldId id="325" r:id="rId18"/>
    <p:sldId id="297" r:id="rId19"/>
    <p:sldId id="298" r:id="rId20"/>
    <p:sldId id="301" r:id="rId21"/>
    <p:sldId id="300" r:id="rId22"/>
    <p:sldId id="299" r:id="rId23"/>
    <p:sldId id="302" r:id="rId24"/>
    <p:sldId id="305" r:id="rId25"/>
    <p:sldId id="310" r:id="rId26"/>
    <p:sldId id="304" r:id="rId27"/>
    <p:sldId id="311" r:id="rId28"/>
    <p:sldId id="303" r:id="rId29"/>
    <p:sldId id="279" r:id="rId30"/>
    <p:sldId id="261" r:id="rId31"/>
    <p:sldId id="328" r:id="rId32"/>
    <p:sldId id="329" r:id="rId33"/>
    <p:sldId id="326" r:id="rId34"/>
    <p:sldId id="327" r:id="rId35"/>
    <p:sldId id="330" r:id="rId36"/>
    <p:sldId id="259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9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>
      <p:cViewPr varScale="1">
        <p:scale>
          <a:sx n="72" d="100"/>
          <a:sy n="72" d="100"/>
        </p:scale>
        <p:origin x="122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18/09/2018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18/09/2018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18/09/2018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18/09/2018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18/09/2018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18/09/2018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18/09/2018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18/09/2018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18/09/2018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18/09/2018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18/09/2018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8E4A0-B8CD-406E-8054-DFD3405067F5}" type="datetimeFigureOut">
              <a:rPr lang="pt-BR" smtClean="0"/>
              <a:pPr/>
              <a:t>18/09/2018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48" y="2214554"/>
            <a:ext cx="7772400" cy="1470025"/>
          </a:xfrm>
        </p:spPr>
        <p:txBody>
          <a:bodyPr/>
          <a:lstStyle/>
          <a:p>
            <a:r>
              <a:rPr lang="pt-BR" b="1" dirty="0"/>
              <a:t>ASSEMBLEIA EXTRAORDINARIA</a:t>
            </a:r>
            <a:br>
              <a:rPr lang="pt-BR" b="1" dirty="0"/>
            </a:br>
            <a:r>
              <a:rPr lang="pt-BR" b="1" dirty="0"/>
              <a:t>19/09/2018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85808"/>
          </a:xfrm>
        </p:spPr>
        <p:txBody>
          <a:bodyPr>
            <a:noAutofit/>
          </a:bodyPr>
          <a:lstStyle/>
          <a:p>
            <a:r>
              <a:rPr lang="pt-BR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CONDOMINIO BOSQUE DOS BURITIS</a:t>
            </a:r>
          </a:p>
        </p:txBody>
      </p:sp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500042"/>
            <a:ext cx="3752850" cy="1314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1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723"/>
            <a:ext cx="6429420" cy="675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53"/>
            <a:ext cx="657229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ta para a direita 4"/>
          <p:cNvSpPr/>
          <p:nvPr/>
        </p:nvSpPr>
        <p:spPr>
          <a:xfrm>
            <a:off x="357158" y="1928802"/>
            <a:ext cx="1571636" cy="35719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14348" y="2285992"/>
            <a:ext cx="78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JUROS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429520" cy="600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4290"/>
            <a:ext cx="9144000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40442" cy="403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671879"/>
            <a:ext cx="6072230" cy="55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 Bosque dos Buritis.png">
            <a:extLst>
              <a:ext uri="{FF2B5EF4-FFF2-40B4-BE49-F238E27FC236}">
                <a16:creationId xmlns:a16="http://schemas.microsoft.com/office/drawing/2014/main" id="{3534FE0E-8C04-4CD1-8EC6-04053B08C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BE8701C-A989-4EEF-B8EC-685E2FCB8F4F}"/>
              </a:ext>
            </a:extLst>
          </p:cNvPr>
          <p:cNvSpPr txBox="1"/>
          <p:nvPr/>
        </p:nvSpPr>
        <p:spPr>
          <a:xfrm>
            <a:off x="2686676" y="1556792"/>
            <a:ext cx="3770648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/>
              <a:t>NEGOCIAÇÃO:</a:t>
            </a:r>
          </a:p>
          <a:p>
            <a:endParaRPr lang="pt-BR" dirty="0"/>
          </a:p>
          <a:p>
            <a:r>
              <a:rPr lang="pt-BR" dirty="0"/>
              <a:t>10 CHEQUES DE R$ 7.000,00 (sete mil)</a:t>
            </a:r>
          </a:p>
          <a:p>
            <a:endParaRPr lang="pt-BR" dirty="0"/>
          </a:p>
          <a:p>
            <a:r>
              <a:rPr lang="pt-BR" dirty="0"/>
              <a:t>Meses:</a:t>
            </a:r>
          </a:p>
          <a:p>
            <a:endParaRPr lang="pt-BR" dirty="0"/>
          </a:p>
          <a:p>
            <a:r>
              <a:rPr lang="pt-BR" dirty="0"/>
              <a:t>JUNHO</a:t>
            </a:r>
          </a:p>
          <a:p>
            <a:r>
              <a:rPr lang="pt-BR" dirty="0"/>
              <a:t>JULHO</a:t>
            </a:r>
          </a:p>
          <a:p>
            <a:r>
              <a:rPr lang="pt-BR" dirty="0"/>
              <a:t>AGOSTO</a:t>
            </a:r>
          </a:p>
          <a:p>
            <a:r>
              <a:rPr lang="pt-BR" dirty="0"/>
              <a:t>SETEMBRO</a:t>
            </a:r>
          </a:p>
          <a:p>
            <a:r>
              <a:rPr lang="pt-BR" dirty="0"/>
              <a:t>OUTUBRO</a:t>
            </a:r>
          </a:p>
          <a:p>
            <a:r>
              <a:rPr lang="pt-BR" dirty="0"/>
              <a:t>NOVEMBRO</a:t>
            </a:r>
          </a:p>
          <a:p>
            <a:r>
              <a:rPr lang="pt-BR" dirty="0"/>
              <a:t>DEZEMBRO</a:t>
            </a:r>
          </a:p>
          <a:p>
            <a:r>
              <a:rPr lang="pt-BR" dirty="0"/>
              <a:t>JANEIRO</a:t>
            </a:r>
          </a:p>
          <a:p>
            <a:r>
              <a:rPr lang="pt-BR" dirty="0"/>
              <a:t>FEVEREIRO</a:t>
            </a:r>
          </a:p>
          <a:p>
            <a:r>
              <a:rPr lang="pt-BR" dirty="0"/>
              <a:t>MARÇO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431160E-B368-40A9-BA01-2954E5EE1EF0}"/>
              </a:ext>
            </a:extLst>
          </p:cNvPr>
          <p:cNvSpPr/>
          <p:nvPr/>
        </p:nvSpPr>
        <p:spPr>
          <a:xfrm>
            <a:off x="3335947" y="3301699"/>
            <a:ext cx="51552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OK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6385505-D307-43D8-BEE4-69B6BB86CE58}"/>
              </a:ext>
            </a:extLst>
          </p:cNvPr>
          <p:cNvSpPr/>
          <p:nvPr/>
        </p:nvSpPr>
        <p:spPr>
          <a:xfrm>
            <a:off x="3324926" y="3593460"/>
            <a:ext cx="51552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OK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D6BFC8E-3D8B-4209-8CF3-C4C6D58ADC15}"/>
              </a:ext>
            </a:extLst>
          </p:cNvPr>
          <p:cNvSpPr/>
          <p:nvPr/>
        </p:nvSpPr>
        <p:spPr>
          <a:xfrm>
            <a:off x="3428992" y="3865116"/>
            <a:ext cx="51552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OK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1E6B180-37DA-43C5-9D2B-F5681D74B912}"/>
              </a:ext>
            </a:extLst>
          </p:cNvPr>
          <p:cNvSpPr/>
          <p:nvPr/>
        </p:nvSpPr>
        <p:spPr>
          <a:xfrm>
            <a:off x="3686754" y="4117307"/>
            <a:ext cx="51552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1489070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14480" y="2857496"/>
            <a:ext cx="58579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785794"/>
            <a:ext cx="9035939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214290"/>
            <a:ext cx="2143140" cy="75064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9512" y="204852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	</a:t>
            </a:r>
            <a:r>
              <a:rPr lang="pt-BR" sz="2800" b="1" dirty="0">
                <a:solidFill>
                  <a:srgbClr val="FF0000"/>
                </a:solidFill>
              </a:rPr>
              <a:t>*</a:t>
            </a:r>
            <a:r>
              <a:rPr lang="pt-BR" sz="2800" b="1" dirty="0"/>
              <a:t>	Taxa de condomínio 09/2018	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1538" y="2545740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FF0000"/>
                </a:solidFill>
              </a:rPr>
              <a:t>*	</a:t>
            </a:r>
            <a:r>
              <a:rPr lang="pt-BR" sz="2800" b="1" dirty="0"/>
              <a:t>Dividas da Gestão Anterior	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71736" y="1214422"/>
            <a:ext cx="38925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PAUTA DA ASSEMBLEIA</a:t>
            </a:r>
          </a:p>
        </p:txBody>
      </p:sp>
      <p:sp>
        <p:nvSpPr>
          <p:cNvPr id="9" name="Retângulo 8"/>
          <p:cNvSpPr/>
          <p:nvPr/>
        </p:nvSpPr>
        <p:spPr>
          <a:xfrm>
            <a:off x="428026" y="2996952"/>
            <a:ext cx="8392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FF0000"/>
                </a:solidFill>
              </a:rPr>
              <a:t>        *	        </a:t>
            </a:r>
            <a:r>
              <a:rPr lang="pt-BR" sz="2800" b="1" dirty="0"/>
              <a:t>Iluminação Condomínio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67544" y="3501008"/>
            <a:ext cx="83924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FF0000"/>
                </a:solidFill>
              </a:rPr>
              <a:t>        *	        </a:t>
            </a:r>
            <a:r>
              <a:rPr lang="pt-BR" sz="2800" b="1" dirty="0"/>
              <a:t>Inclusão do fórum para soluções do condomínio nas cortes de conciliação;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703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8" y="338138"/>
            <a:ext cx="7515225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" y="519113"/>
            <a:ext cx="810577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675" y="928671"/>
            <a:ext cx="884117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-8070"/>
            <a:ext cx="8072494" cy="669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08798FD-9253-4000-87C1-073DCF049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476672"/>
            <a:ext cx="7416824" cy="6207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14480" y="2857496"/>
            <a:ext cx="58579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TECKTRON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052815E-204D-4E47-8B03-4F71443DD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14550"/>
            <a:ext cx="8686800" cy="3042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14480" y="2857496"/>
            <a:ext cx="58579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PREFEITURA DE GOIANIA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7958C1A-EA90-4AD9-BC0A-FD0EA5BDF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93305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958C526-F792-447F-ABE1-ED246283890D}"/>
              </a:ext>
            </a:extLst>
          </p:cNvPr>
          <p:cNvSpPr/>
          <p:nvPr/>
        </p:nvSpPr>
        <p:spPr>
          <a:xfrm>
            <a:off x="2627784" y="3933056"/>
            <a:ext cx="358944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19/09/2018</a:t>
            </a:r>
          </a:p>
          <a:p>
            <a:pPr algn="ctr"/>
            <a:r>
              <a:rPr lang="pt-B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SALDO</a:t>
            </a:r>
          </a:p>
          <a:p>
            <a:pPr algn="ctr"/>
            <a:r>
              <a:rPr lang="pt-B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32.435,44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85728"/>
            <a:ext cx="2194111" cy="71438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928794" y="3143248"/>
            <a:ext cx="58579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SALDO ACUMULADO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14480" y="2857496"/>
            <a:ext cx="58579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TAXA DE CONDOMÍNIO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1B73448-E7DC-4851-9148-AEAA701FF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638146"/>
              </p:ext>
            </p:extLst>
          </p:nvPr>
        </p:nvGraphicFramePr>
        <p:xfrm>
          <a:off x="683568" y="1052736"/>
          <a:ext cx="8015479" cy="4475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51430">
                  <a:extLst>
                    <a:ext uri="{9D8B030D-6E8A-4147-A177-3AD203B41FA5}">
                      <a16:colId xmlns:a16="http://schemas.microsoft.com/office/drawing/2014/main" val="2461739080"/>
                    </a:ext>
                  </a:extLst>
                </a:gridCol>
                <a:gridCol w="1628966">
                  <a:extLst>
                    <a:ext uri="{9D8B030D-6E8A-4147-A177-3AD203B41FA5}">
                      <a16:colId xmlns:a16="http://schemas.microsoft.com/office/drawing/2014/main" val="2989376936"/>
                    </a:ext>
                  </a:extLst>
                </a:gridCol>
                <a:gridCol w="1466025">
                  <a:extLst>
                    <a:ext uri="{9D8B030D-6E8A-4147-A177-3AD203B41FA5}">
                      <a16:colId xmlns:a16="http://schemas.microsoft.com/office/drawing/2014/main" val="1408953247"/>
                    </a:ext>
                  </a:extLst>
                </a:gridCol>
                <a:gridCol w="2369058">
                  <a:extLst>
                    <a:ext uri="{9D8B030D-6E8A-4147-A177-3AD203B41FA5}">
                      <a16:colId xmlns:a16="http://schemas.microsoft.com/office/drawing/2014/main" val="4124431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FORNECEDOR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VALOR DEBITO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VALOR PAGO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SALDO REMANECENTE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10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252.262,22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48.856,72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203.405,50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60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GENTLEMAN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28.000,00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42.000,00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10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PREFEITURA DE GOIANIA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32.435,44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32.435,44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836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TECKTRON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127.000,00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127.000,00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386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CONTADOR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3.330,80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3.330,80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469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PROCESSO 564886608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77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MOTO DO LIXO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22.451,60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19.891,72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2.559,88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845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LUCIANO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21.556,00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21.556,00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26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LUCIANO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22.327,00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5.515,81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877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PROCESSO MOTO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5.515,81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5.515,81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33015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pt-BR" sz="2000" b="1" i="1" dirty="0"/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/>
                        <a:t>470.130,43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5834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32CF8F3-1277-4C40-9A12-3B9F84B20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947141"/>
              </p:ext>
            </p:extLst>
          </p:nvPr>
        </p:nvGraphicFramePr>
        <p:xfrm>
          <a:off x="1835696" y="5792824"/>
          <a:ext cx="6096000" cy="736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36103443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53473806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DEBITO POR CASA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DIVIDIDO EM 12X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858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1.703,37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141,95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656930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DE368123-99BB-433B-83B1-F1039A4E6513}"/>
              </a:ext>
            </a:extLst>
          </p:cNvPr>
          <p:cNvSpPr/>
          <p:nvPr/>
        </p:nvSpPr>
        <p:spPr>
          <a:xfrm>
            <a:off x="1311781" y="33739"/>
            <a:ext cx="6520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CONTAS COM SALDOS</a:t>
            </a:r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1B73448-E7DC-4851-9148-AEAA701FF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450673"/>
              </p:ext>
            </p:extLst>
          </p:nvPr>
        </p:nvGraphicFramePr>
        <p:xfrm>
          <a:off x="564259" y="908720"/>
          <a:ext cx="8015479" cy="4744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51430">
                  <a:extLst>
                    <a:ext uri="{9D8B030D-6E8A-4147-A177-3AD203B41FA5}">
                      <a16:colId xmlns:a16="http://schemas.microsoft.com/office/drawing/2014/main" val="2461739080"/>
                    </a:ext>
                  </a:extLst>
                </a:gridCol>
                <a:gridCol w="1628966">
                  <a:extLst>
                    <a:ext uri="{9D8B030D-6E8A-4147-A177-3AD203B41FA5}">
                      <a16:colId xmlns:a16="http://schemas.microsoft.com/office/drawing/2014/main" val="2989376936"/>
                    </a:ext>
                  </a:extLst>
                </a:gridCol>
                <a:gridCol w="1466025">
                  <a:extLst>
                    <a:ext uri="{9D8B030D-6E8A-4147-A177-3AD203B41FA5}">
                      <a16:colId xmlns:a16="http://schemas.microsoft.com/office/drawing/2014/main" val="1408953247"/>
                    </a:ext>
                  </a:extLst>
                </a:gridCol>
                <a:gridCol w="2369058">
                  <a:extLst>
                    <a:ext uri="{9D8B030D-6E8A-4147-A177-3AD203B41FA5}">
                      <a16:colId xmlns:a16="http://schemas.microsoft.com/office/drawing/2014/main" val="4124431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FORNECEDOR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VALOR DEBITO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VALOR PAGO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SALDO REMANECENTE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10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ELETROLIGTH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1.256,60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1.256,60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60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RECEITA FEDERAL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12.112,89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12.112,89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10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PODA DE ARVORE DEZ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1.966,66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1.966,66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836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PODA DE ARVORE 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1.966,66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1.966,66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386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AMERICAN 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11.052,55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11.052,55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469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SUPERMERCADO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242,40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242,40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77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MURO DO FUNDO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15.400,00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15.400,00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845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JARDINAGEM AREA COMUM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26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SANEAGO NOVEMBRO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783,96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783,96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877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SANEAGO NOVEMBRO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65,30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65,30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33015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pt-BR" sz="2000" b="1" i="1" dirty="0"/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/>
                        <a:t>47.847,02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5834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32CF8F3-1277-4C40-9A12-3B9F84B20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763602"/>
              </p:ext>
            </p:extLst>
          </p:nvPr>
        </p:nvGraphicFramePr>
        <p:xfrm>
          <a:off x="3047999" y="5775830"/>
          <a:ext cx="3048000" cy="736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361034436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VALOR POR CASA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858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173,36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656930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132AA964-7D44-40EF-8BA5-0B620583E71B}"/>
              </a:ext>
            </a:extLst>
          </p:cNvPr>
          <p:cNvSpPr/>
          <p:nvPr/>
        </p:nvSpPr>
        <p:spPr>
          <a:xfrm>
            <a:off x="1746705" y="33739"/>
            <a:ext cx="5650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CONTAS QUITADAS</a:t>
            </a:r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517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32CF8F3-1277-4C40-9A12-3B9F84B20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892129"/>
              </p:ext>
            </p:extLst>
          </p:nvPr>
        </p:nvGraphicFramePr>
        <p:xfrm>
          <a:off x="1871700" y="3060700"/>
          <a:ext cx="5400600" cy="736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35131">
                  <a:extLst>
                    <a:ext uri="{9D8B030D-6E8A-4147-A177-3AD203B41FA5}">
                      <a16:colId xmlns:a16="http://schemas.microsoft.com/office/drawing/2014/main" val="1361034436"/>
                    </a:ext>
                  </a:extLst>
                </a:gridCol>
                <a:gridCol w="2065469">
                  <a:extLst>
                    <a:ext uri="{9D8B030D-6E8A-4147-A177-3AD203B41FA5}">
                      <a16:colId xmlns:a16="http://schemas.microsoft.com/office/drawing/2014/main" val="2328586209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VALOR PAGO NO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VALOR POR CASA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858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R$ 144.595,46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R$ 523,89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656930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132AA964-7D44-40EF-8BA5-0B620583E71B}"/>
              </a:ext>
            </a:extLst>
          </p:cNvPr>
          <p:cNvSpPr/>
          <p:nvPr/>
        </p:nvSpPr>
        <p:spPr>
          <a:xfrm>
            <a:off x="611560" y="980728"/>
            <a:ext cx="81760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SALDO PAGO ATE O MOMENTO</a:t>
            </a:r>
            <a:endParaRPr lang="pt-B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9880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14480" y="2857496"/>
            <a:ext cx="58579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ILUMINAÇÃO DO CONDOMÍNIO</a:t>
            </a:r>
          </a:p>
        </p:txBody>
      </p:sp>
    </p:spTree>
    <p:extLst>
      <p:ext uri="{BB962C8B-B14F-4D97-AF65-F5344CB8AC3E}">
        <p14:creationId xmlns:p14="http://schemas.microsoft.com/office/powerpoint/2010/main" val="2430114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E753D03-BF0B-43DE-B7EB-3FC05EC5E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617367"/>
              </p:ext>
            </p:extLst>
          </p:nvPr>
        </p:nvGraphicFramePr>
        <p:xfrm>
          <a:off x="1383982" y="1628800"/>
          <a:ext cx="6233160" cy="4302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01160">
                  <a:extLst>
                    <a:ext uri="{9D8B030D-6E8A-4147-A177-3AD203B41FA5}">
                      <a16:colId xmlns:a16="http://schemas.microsoft.com/office/drawing/2014/main" val="38147687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195654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865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PISTA DE CAMINHADA</a:t>
                      </a:r>
                    </a:p>
                    <a:p>
                      <a:endParaRPr lang="pt-BR" dirty="0"/>
                    </a:p>
                    <a:p>
                      <a:r>
                        <a:rPr lang="pt-BR" dirty="0"/>
                        <a:t>QUADRO DE COMANDO DA AREA COMUM</a:t>
                      </a:r>
                    </a:p>
                    <a:p>
                      <a:endParaRPr lang="pt-BR" dirty="0"/>
                    </a:p>
                    <a:p>
                      <a:r>
                        <a:rPr lang="pt-BR" dirty="0"/>
                        <a:t>ILUMINAÇÃO EXTERNA DO CONDOMINIO</a:t>
                      </a:r>
                    </a:p>
                    <a:p>
                      <a:endParaRPr lang="pt-BR" dirty="0"/>
                    </a:p>
                    <a:p>
                      <a:r>
                        <a:rPr lang="pt-BR" dirty="0"/>
                        <a:t>RETIRADA E MANUTENÇÃO DE FIAÇÃO EXPOSTA EXTERNA</a:t>
                      </a:r>
                    </a:p>
                    <a:p>
                      <a:endParaRPr lang="pt-BR" dirty="0"/>
                    </a:p>
                    <a:p>
                      <a:r>
                        <a:rPr lang="pt-BR" dirty="0"/>
                        <a:t>ILUMINAÇÃO DOS POSTES DO CONDOMÍNIO</a:t>
                      </a:r>
                    </a:p>
                    <a:p>
                      <a:endParaRPr lang="pt-BR" dirty="0"/>
                    </a:p>
                    <a:p>
                      <a:r>
                        <a:rPr lang="pt-BR" dirty="0"/>
                        <a:t>DISTRIBUIÇÃO DA REDE COMUM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R$ 28.519,14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7011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14480" y="2857496"/>
            <a:ext cx="58579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Corte de conciliação</a:t>
            </a:r>
          </a:p>
        </p:txBody>
      </p:sp>
    </p:spTree>
    <p:extLst>
      <p:ext uri="{BB962C8B-B14F-4D97-AF65-F5344CB8AC3E}">
        <p14:creationId xmlns:p14="http://schemas.microsoft.com/office/powerpoint/2010/main" val="3771325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14290"/>
            <a:ext cx="2143140" cy="75064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428992" y="2714620"/>
            <a:ext cx="2091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/>
              <a:t>DUVIDAS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643174" y="5572140"/>
            <a:ext cx="378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OBRIGADO PELA PRESENÇA DE TODOS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14290"/>
            <a:ext cx="2143140" cy="750643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387733"/>
              </p:ext>
            </p:extLst>
          </p:nvPr>
        </p:nvGraphicFramePr>
        <p:xfrm>
          <a:off x="1071538" y="1000108"/>
          <a:ext cx="7344816" cy="5109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3471">
                  <a:extLst>
                    <a:ext uri="{9D8B030D-6E8A-4147-A177-3AD203B41FA5}">
                      <a16:colId xmlns:a16="http://schemas.microsoft.com/office/drawing/2014/main" val="3993388292"/>
                    </a:ext>
                  </a:extLst>
                </a:gridCol>
                <a:gridCol w="2141345">
                  <a:extLst>
                    <a:ext uri="{9D8B030D-6E8A-4147-A177-3AD203B41FA5}">
                      <a16:colId xmlns:a16="http://schemas.microsoft.com/office/drawing/2014/main" val="888737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DESPESA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VALOR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8822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effectLst/>
                        </a:rPr>
                        <a:t>Meta Portaria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effectLst/>
                        </a:rPr>
                        <a:t>27.593,28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84418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Confiança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effectLst/>
                        </a:rPr>
                        <a:t>18.945,00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7674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Honorários Contábeis Contabilidade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1.145,20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76624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Honorários</a:t>
                      </a:r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Administrativos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1.698,12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98765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Honorários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Advocaticios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28778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Bivolt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Manutenção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48302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Soluções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04579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Fatura OI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163,80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79226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Manutenção Piscina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58328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Saneago</a:t>
                      </a:r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CONTA 1669413-9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359,56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54271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Saneago</a:t>
                      </a:r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CONTA 1659123-2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34299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3.275,00*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56566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Ferragista</a:t>
                      </a:r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Kalu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200,00*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Supermercado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641,05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Serasa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Condomínio (</a:t>
                      </a:r>
                      <a:r>
                        <a:rPr lang="pt-BR" sz="1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Prosindico</a:t>
                      </a:r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7.386,66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Tarifa</a:t>
                      </a:r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Bancaria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14290"/>
            <a:ext cx="2143140" cy="750643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844792"/>
              </p:ext>
            </p:extLst>
          </p:nvPr>
        </p:nvGraphicFramePr>
        <p:xfrm>
          <a:off x="1071538" y="1000108"/>
          <a:ext cx="7344816" cy="4257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3471">
                  <a:extLst>
                    <a:ext uri="{9D8B030D-6E8A-4147-A177-3AD203B41FA5}">
                      <a16:colId xmlns:a16="http://schemas.microsoft.com/office/drawing/2014/main" val="3993388292"/>
                    </a:ext>
                  </a:extLst>
                </a:gridCol>
                <a:gridCol w="2141345">
                  <a:extLst>
                    <a:ext uri="{9D8B030D-6E8A-4147-A177-3AD203B41FA5}">
                      <a16:colId xmlns:a16="http://schemas.microsoft.com/office/drawing/2014/main" val="888737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DESPESA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VALOR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8822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CELG 10006316997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1.363,12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84418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CELG 10006274097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808,03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7674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CELG</a:t>
                      </a:r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10008260743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150,00*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01109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Combustíveis</a:t>
                      </a:r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Insumos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76624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Emissão de Boletos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648,60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98765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INSS Autônomo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591,48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28778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Poda do lote em anexo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48302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Iluminação 01/09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3.279,49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04579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IPVA Moto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79226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Cartório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312,22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58328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Concerto dos motores dos portões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54271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Divida META Parcela 07/47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4.500,00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Parcela MOTO do Lixo</a:t>
                      </a:r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06/07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2.559,88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Divida Gentleman 04/10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7.000,00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021918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14290"/>
            <a:ext cx="2143140" cy="750643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716115"/>
              </p:ext>
            </p:extLst>
          </p:nvPr>
        </p:nvGraphicFramePr>
        <p:xfrm>
          <a:off x="1928794" y="1643050"/>
          <a:ext cx="5664398" cy="1703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2971">
                  <a:extLst>
                    <a:ext uri="{9D8B030D-6E8A-4147-A177-3AD203B41FA5}">
                      <a16:colId xmlns:a16="http://schemas.microsoft.com/office/drawing/2014/main" val="1158353785"/>
                    </a:ext>
                  </a:extLst>
                </a:gridCol>
                <a:gridCol w="1651427">
                  <a:extLst>
                    <a:ext uri="{9D8B030D-6E8A-4147-A177-3AD203B41FA5}">
                      <a16:colId xmlns:a16="http://schemas.microsoft.com/office/drawing/2014/main" val="1701265870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PARCELA DO MÊS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4424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effectLst/>
                        </a:rPr>
                        <a:t>Numero de Casas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>
                          <a:effectLst/>
                        </a:rPr>
                        <a:t>276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82540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Fundo de Reserva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effectLst/>
                        </a:rPr>
                        <a:t> R$        8.393,93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01461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Total das Despesas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effectLst/>
                        </a:rPr>
                        <a:t> R$      92.333,25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6351784"/>
                  </a:ext>
                </a:extLst>
              </a:tr>
              <a:tr h="27871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Desagio</a:t>
                      </a:r>
                      <a:r>
                        <a:rPr lang="pt-B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Prosindico</a:t>
                      </a:r>
                      <a:endParaRPr lang="pt-B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       7.386,66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63436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Valor Proposto de </a:t>
                      </a:r>
                      <a:r>
                        <a:rPr lang="pt-BR" sz="18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Condominio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R$           361,30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034597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6025"/>
              </p:ext>
            </p:extLst>
          </p:nvPr>
        </p:nvGraphicFramePr>
        <p:xfrm>
          <a:off x="1928794" y="3929066"/>
          <a:ext cx="5664397" cy="1762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2970">
                  <a:extLst>
                    <a:ext uri="{9D8B030D-6E8A-4147-A177-3AD203B41FA5}">
                      <a16:colId xmlns:a16="http://schemas.microsoft.com/office/drawing/2014/main" val="829766715"/>
                    </a:ext>
                  </a:extLst>
                </a:gridCol>
                <a:gridCol w="1651427">
                  <a:extLst>
                    <a:ext uri="{9D8B030D-6E8A-4147-A177-3AD203B41FA5}">
                      <a16:colId xmlns:a16="http://schemas.microsoft.com/office/drawing/2014/main" val="2398216342"/>
                    </a:ext>
                  </a:extLst>
                </a:gridCol>
              </a:tblGrid>
              <a:tr h="45562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DIVISÃO DA PARCELA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900345"/>
                  </a:ext>
                </a:extLst>
              </a:tr>
              <a:tr h="12044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effectLst/>
                        </a:rPr>
                        <a:t>Taxa de Condomínio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effectLst/>
                        </a:rPr>
                        <a:t>279,95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2204467"/>
                  </a:ext>
                </a:extLst>
              </a:tr>
              <a:tr h="19663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Fundo de Reserva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effectLst/>
                        </a:rPr>
                        <a:t>30,41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274533"/>
                  </a:ext>
                </a:extLst>
              </a:tr>
              <a:tr h="12212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sng" strike="noStrike" dirty="0">
                          <a:effectLst/>
                        </a:rPr>
                        <a:t>Pagamentos Anteriores</a:t>
                      </a:r>
                      <a:endParaRPr lang="pt-BR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sng" strike="noStrike" dirty="0">
                          <a:effectLst/>
                        </a:rPr>
                        <a:t>50,94</a:t>
                      </a:r>
                      <a:endParaRPr lang="pt-BR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453298"/>
                  </a:ext>
                </a:extLst>
              </a:tr>
              <a:tr h="45562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Valor Total da Prestação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361,30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0268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00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14480" y="2857496"/>
            <a:ext cx="58579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DIVIDAS DO CONDOMÍNIO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14480" y="2857496"/>
            <a:ext cx="58579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GENTLEMAN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001155" cy="642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0.6|0.6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3359</TotalTime>
  <Words>421</Words>
  <Application>Microsoft Office PowerPoint</Application>
  <PresentationFormat>Apresentação na tela (4:3)</PresentationFormat>
  <Paragraphs>239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9" baseType="lpstr">
      <vt:lpstr>Arial</vt:lpstr>
      <vt:lpstr>Calibri</vt:lpstr>
      <vt:lpstr>Tema do Office</vt:lpstr>
      <vt:lpstr>ASSEMBLEIA EXTRAORDINARIA 19/09/2018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ASSEMBLEIA EXTRAORDINARIA</dc:title>
  <dc:creator>Thais</dc:creator>
  <cp:lastModifiedBy>Huggo Siqueira Vinhal</cp:lastModifiedBy>
  <cp:revision>286</cp:revision>
  <dcterms:created xsi:type="dcterms:W3CDTF">2018-01-06T14:04:17Z</dcterms:created>
  <dcterms:modified xsi:type="dcterms:W3CDTF">2018-09-19T00:36:02Z</dcterms:modified>
</cp:coreProperties>
</file>